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4"/>
  </p:notesMasterIdLst>
  <p:handoutMasterIdLst>
    <p:handoutMasterId r:id="rId65"/>
  </p:handoutMasterIdLst>
  <p:sldIdLst>
    <p:sldId id="317" r:id="rId5"/>
    <p:sldId id="318" r:id="rId6"/>
    <p:sldId id="302" r:id="rId7"/>
    <p:sldId id="366" r:id="rId8"/>
    <p:sldId id="365" r:id="rId9"/>
    <p:sldId id="367" r:id="rId10"/>
    <p:sldId id="312" r:id="rId11"/>
    <p:sldId id="309" r:id="rId12"/>
    <p:sldId id="310" r:id="rId13"/>
    <p:sldId id="311" r:id="rId14"/>
    <p:sldId id="319" r:id="rId15"/>
    <p:sldId id="320" r:id="rId16"/>
    <p:sldId id="321" r:id="rId17"/>
    <p:sldId id="322" r:id="rId18"/>
    <p:sldId id="323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68" r:id="rId28"/>
    <p:sldId id="334" r:id="rId29"/>
    <p:sldId id="369" r:id="rId30"/>
    <p:sldId id="336" r:id="rId31"/>
    <p:sldId id="337" r:id="rId32"/>
    <p:sldId id="338" r:id="rId33"/>
    <p:sldId id="339" r:id="rId34"/>
    <p:sldId id="346" r:id="rId35"/>
    <p:sldId id="370" r:id="rId36"/>
    <p:sldId id="343" r:id="rId37"/>
    <p:sldId id="371" r:id="rId38"/>
    <p:sldId id="340" r:id="rId39"/>
    <p:sldId id="342" r:id="rId40"/>
    <p:sldId id="344" r:id="rId41"/>
    <p:sldId id="345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13" r:id="rId50"/>
    <p:sldId id="361" r:id="rId51"/>
    <p:sldId id="362" r:id="rId52"/>
    <p:sldId id="315" r:id="rId53"/>
    <p:sldId id="316" r:id="rId54"/>
    <p:sldId id="363" r:id="rId55"/>
    <p:sldId id="364" r:id="rId56"/>
    <p:sldId id="357" r:id="rId57"/>
    <p:sldId id="354" r:id="rId58"/>
    <p:sldId id="355" r:id="rId59"/>
    <p:sldId id="356" r:id="rId60"/>
    <p:sldId id="358" r:id="rId61"/>
    <p:sldId id="359" r:id="rId62"/>
    <p:sldId id="360" r:id="rId6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317"/>
            <p14:sldId id="318"/>
            <p14:sldId id="302"/>
            <p14:sldId id="366"/>
            <p14:sldId id="365"/>
            <p14:sldId id="367"/>
            <p14:sldId id="312"/>
            <p14:sldId id="309"/>
            <p14:sldId id="310"/>
            <p14:sldId id="311"/>
            <p14:sldId id="319"/>
            <p14:sldId id="320"/>
            <p14:sldId id="321"/>
            <p14:sldId id="322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68"/>
            <p14:sldId id="334"/>
            <p14:sldId id="369"/>
            <p14:sldId id="336"/>
            <p14:sldId id="337"/>
            <p14:sldId id="338"/>
            <p14:sldId id="339"/>
            <p14:sldId id="346"/>
            <p14:sldId id="370"/>
            <p14:sldId id="343"/>
            <p14:sldId id="371"/>
            <p14:sldId id="340"/>
            <p14:sldId id="342"/>
            <p14:sldId id="344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13"/>
            <p14:sldId id="361"/>
            <p14:sldId id="362"/>
            <p14:sldId id="315"/>
            <p14:sldId id="316"/>
            <p14:sldId id="363"/>
            <p14:sldId id="364"/>
            <p14:sldId id="357"/>
            <p14:sldId id="354"/>
            <p14:sldId id="355"/>
            <p14:sldId id="356"/>
            <p14:sldId id="358"/>
            <p14:sldId id="359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8535" autoAdjust="0"/>
  </p:normalViewPr>
  <p:slideViewPr>
    <p:cSldViewPr>
      <p:cViewPr varScale="1">
        <p:scale>
          <a:sx n="72" d="100"/>
          <a:sy n="72" d="100"/>
        </p:scale>
        <p:origin x="54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09/04/2018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09/04/2018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07954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163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02EA35-D01C-4808-9729-33858F38CA78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0A12D-ED0C-4612-8025-E45A877C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92625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520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846" r:id="rId2"/>
    <p:sldLayoutId id="2147483847" r:id="rId3"/>
    <p:sldLayoutId id="214748384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4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f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19336" y="-459432"/>
            <a:ext cx="5471988" cy="169834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GROUP 4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-22900" y="2348880"/>
            <a:ext cx="6096000" cy="28078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 Dileep </a:t>
            </a:r>
            <a:endParaRPr lang="en-US" sz="2800" b="1" dirty="0" smtClean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MVNS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Prathyusha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Rohit Hurkadli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Navya </a:t>
            </a: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Rani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 Mahantesh </a:t>
            </a:r>
            <a:endParaRPr lang="en-US" sz="2800" b="1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9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5400" y="548680"/>
            <a:ext cx="11083925" cy="85883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HARDDISK</a:t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rigid </a:t>
            </a:r>
            <a:r>
              <a:rPr lang="en-US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removable 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 disk with a large data storage capacity</a:t>
            </a:r>
            <a:endParaRPr lang="en-US" sz="27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888088" y="1844675"/>
            <a:ext cx="4537075" cy="4105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844675"/>
            <a:ext cx="476022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9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9936" y="4157668"/>
            <a:ext cx="6264077" cy="16475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WINDOWS FUNDAMENTALS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3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39816" y="332656"/>
            <a:ext cx="3647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OS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43472" y="2996952"/>
            <a:ext cx="468052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operating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Systems :</a:t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Operating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Operating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Operating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Sharing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71464" y="980728"/>
            <a:ext cx="10297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 operating system or OS is a software program that enables the computer hardware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communicate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operate with the computer software.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a computer operating system, a computer and software programs would be useless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77163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5680" y="0"/>
            <a:ext cx="61926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Kernel and Architecture</a:t>
            </a:r>
            <a:endParaRPr lang="en-US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62" y="2314040"/>
            <a:ext cx="8856984" cy="42233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2371" y="836712"/>
            <a:ext cx="84164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kernel acts an interface between the application and the hardware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Monolithic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 kernel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Hybrid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5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23792" y="476672"/>
            <a:ext cx="3911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BOOTING PROCESS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988840"/>
            <a:ext cx="6264696" cy="3312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1772816"/>
            <a:ext cx="431791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9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63752" y="404664"/>
            <a:ext cx="47830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File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708920"/>
            <a:ext cx="9865096" cy="29523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99456" y="1412776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and logic used to manage the groups of information is called a "file system".</a:t>
            </a:r>
          </a:p>
        </p:txBody>
      </p:sp>
    </p:spTree>
    <p:extLst>
      <p:ext uri="{BB962C8B-B14F-4D97-AF65-F5344CB8AC3E}">
        <p14:creationId xmlns:p14="http://schemas.microsoft.com/office/powerpoint/2010/main" val="310059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15880" y="620688"/>
            <a:ext cx="3214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Process Management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484784"/>
            <a:ext cx="6768752" cy="33123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44272" y="234888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Types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 processing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 tasking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 threading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 threading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5640" y="4941168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State Diagram</a:t>
            </a:r>
          </a:p>
        </p:txBody>
      </p:sp>
    </p:spTree>
    <p:extLst>
      <p:ext uri="{BB962C8B-B14F-4D97-AF65-F5344CB8AC3E}">
        <p14:creationId xmlns:p14="http://schemas.microsoft.com/office/powerpoint/2010/main" val="43293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7848" y="332656"/>
            <a:ext cx="34708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124744"/>
            <a:ext cx="3781425" cy="2733675"/>
          </a:xfrm>
          <a:prstGeom prst="rect">
            <a:avLst/>
          </a:prstGeom>
        </p:spPr>
      </p:pic>
      <p:pic>
        <p:nvPicPr>
          <p:cNvPr id="1026" name="Picture 2" descr="Image result for virtual mem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4149080"/>
            <a:ext cx="334327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1484784"/>
            <a:ext cx="4104456" cy="42484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63752" y="6021288"/>
            <a:ext cx="1515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Memory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8184232" y="5949280"/>
            <a:ext cx="223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 Space</a:t>
            </a:r>
          </a:p>
        </p:txBody>
      </p:sp>
    </p:spTree>
    <p:extLst>
      <p:ext uri="{BB962C8B-B14F-4D97-AF65-F5344CB8AC3E}">
        <p14:creationId xmlns:p14="http://schemas.microsoft.com/office/powerpoint/2010/main" val="35610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63952" y="4221088"/>
            <a:ext cx="6120061" cy="101608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LINUX FUNDAMENTALS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0016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352" y="1052736"/>
            <a:ext cx="105131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Unix operating system was </a:t>
            </a:r>
            <a:r>
              <a:rPr lang="en-US" dirty="0" smtClean="0"/>
              <a:t>developed </a:t>
            </a:r>
            <a:r>
              <a:rPr lang="en-US" dirty="0"/>
              <a:t>by Ken Thompson </a:t>
            </a:r>
            <a:r>
              <a:rPr lang="en-US" dirty="0" smtClean="0"/>
              <a:t>and Dennis </a:t>
            </a:r>
            <a:r>
              <a:rPr lang="en-US" dirty="0"/>
              <a:t>Ritchie at</a:t>
            </a:r>
          </a:p>
          <a:p>
            <a:pPr>
              <a:lnSpc>
                <a:spcPct val="150000"/>
              </a:lnSpc>
            </a:pPr>
            <a:r>
              <a:rPr lang="en-US" dirty="0"/>
              <a:t> AT &amp; T Bell LAB in 1969 and released </a:t>
            </a:r>
            <a:r>
              <a:rPr lang="en-US" dirty="0" smtClean="0"/>
              <a:t>in 1970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76872"/>
            <a:ext cx="3816427" cy="2450804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812364" y="352213"/>
            <a:ext cx="5399980" cy="8699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/>
              <a:t>History of Linux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085" y="1976066"/>
            <a:ext cx="5590517" cy="1024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3017600"/>
            <a:ext cx="5858764" cy="9693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184" y="3754186"/>
            <a:ext cx="2097206" cy="28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19100"/>
            <a:ext cx="11083925" cy="858838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0738" y="1412875"/>
            <a:ext cx="11371262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Fundamentals of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Windows Fundamentals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Linux Fundamentals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Network Fundamentals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Network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Database Fundamentals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Applications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Storage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05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3432" y="344850"/>
            <a:ext cx="10225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Software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341" y="1654579"/>
            <a:ext cx="6087325" cy="4258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654579"/>
            <a:ext cx="6211167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0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1584" y="620688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Distribution of Linux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25" y="1700808"/>
            <a:ext cx="7992888" cy="42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5680" y="548680"/>
            <a:ext cx="54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Linux Subsystem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85055" y="3645024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80376" y="3645024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LINUX KERNEL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72064" y="3645024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 CONTROL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28559" y="3645024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SERVICES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63852" y="1802723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LINUX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631504" y="2924944"/>
            <a:ext cx="900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631504" y="2924944"/>
            <a:ext cx="1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792546" y="2950571"/>
            <a:ext cx="1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680686" y="2950571"/>
            <a:ext cx="1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632504" y="2950571"/>
            <a:ext cx="1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2"/>
          </p:cNvCxnSpPr>
          <p:nvPr/>
        </p:nvCxnSpPr>
        <p:spPr>
          <a:xfrm>
            <a:off x="5915980" y="2450795"/>
            <a:ext cx="0" cy="499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6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1268760"/>
            <a:ext cx="3744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Kernel Subsystem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1340768"/>
            <a:ext cx="7128792" cy="44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260648"/>
            <a:ext cx="11016604" cy="863600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Booting process</a:t>
            </a:r>
            <a:r>
              <a:rPr lang="en-US" sz="2800" dirty="0"/>
              <a:t/>
            </a:r>
            <a:br>
              <a:rPr lang="en-US" sz="2800" dirty="0"/>
            </a:b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1103694"/>
            <a:ext cx="5976664" cy="496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1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5840" y="149151"/>
            <a:ext cx="1800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</a:p>
          <a:p>
            <a:r>
              <a:rPr lang="en-US" sz="4000" dirty="0" smtClean="0"/>
              <a:t>                            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217846"/>
            <a:ext cx="5279594" cy="3438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8088" y="1509960"/>
            <a:ext cx="439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Types of shell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127709" y="2492896"/>
            <a:ext cx="30243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Bourne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Z-shell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35360" y="1080865"/>
            <a:ext cx="8304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shell is the layer of programming that understands and executes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commands a user enters. </a:t>
            </a:r>
          </a:p>
        </p:txBody>
      </p:sp>
    </p:spTree>
    <p:extLst>
      <p:ext uri="{BB962C8B-B14F-4D97-AF65-F5344CB8AC3E}">
        <p14:creationId xmlns:p14="http://schemas.microsoft.com/office/powerpoint/2010/main" val="174587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 LEVELS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1622356"/>
            <a:ext cx="4320480" cy="4320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7408" y="126841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 level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mode of operation in one of the computer operating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9416" y="2264678"/>
            <a:ext cx="609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0-Halt</a:t>
            </a:r>
          </a:p>
          <a:p>
            <a:pPr>
              <a:lnSpc>
                <a:spcPct val="150000"/>
              </a:lnSpc>
            </a:pPr>
            <a:r>
              <a:rPr lang="en-US" dirty="0"/>
              <a:t>1-Single User mode</a:t>
            </a:r>
          </a:p>
          <a:p>
            <a:pPr>
              <a:lnSpc>
                <a:spcPct val="150000"/>
              </a:lnSpc>
            </a:pPr>
            <a:r>
              <a:rPr lang="en-US" dirty="0"/>
              <a:t>2-Multiuser mode without Network</a:t>
            </a:r>
          </a:p>
          <a:p>
            <a:pPr>
              <a:lnSpc>
                <a:spcPct val="150000"/>
              </a:lnSpc>
            </a:pPr>
            <a:r>
              <a:rPr lang="en-US" dirty="0"/>
              <a:t>3-Full multiuser mode</a:t>
            </a:r>
          </a:p>
          <a:p>
            <a:pPr>
              <a:lnSpc>
                <a:spcPct val="150000"/>
              </a:lnSpc>
            </a:pPr>
            <a:r>
              <a:rPr lang="en-US" dirty="0"/>
              <a:t>4-Unused</a:t>
            </a:r>
          </a:p>
          <a:p>
            <a:pPr>
              <a:lnSpc>
                <a:spcPct val="150000"/>
              </a:lnSpc>
            </a:pPr>
            <a:r>
              <a:rPr lang="en-US" dirty="0"/>
              <a:t>5-GUI</a:t>
            </a:r>
          </a:p>
          <a:p>
            <a:pPr>
              <a:lnSpc>
                <a:spcPct val="150000"/>
              </a:lnSpc>
            </a:pPr>
            <a:r>
              <a:rPr lang="en-US" dirty="0"/>
              <a:t>6-Reboot</a:t>
            </a:r>
          </a:p>
        </p:txBody>
      </p:sp>
    </p:spTree>
    <p:extLst>
      <p:ext uri="{BB962C8B-B14F-4D97-AF65-F5344CB8AC3E}">
        <p14:creationId xmlns:p14="http://schemas.microsoft.com/office/powerpoint/2010/main" val="174267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881726"/>
            <a:ext cx="4276725" cy="3019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87688" y="147523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FILE SYSTEM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71591" y="1443020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LINUX FILE SYSTEM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6160" y="2501652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 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71591" y="4206772"/>
            <a:ext cx="4393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JOURNALING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779828" y="497782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631537" y="124044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File System or any file system generally is a layer which is under the operating system that handles the positioning of your data on the storage, without it</a:t>
            </a:r>
          </a:p>
        </p:txBody>
      </p:sp>
    </p:spTree>
    <p:extLst>
      <p:ext uri="{BB962C8B-B14F-4D97-AF65-F5344CB8AC3E}">
        <p14:creationId xmlns:p14="http://schemas.microsoft.com/office/powerpoint/2010/main" val="34372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556792"/>
            <a:ext cx="4371211" cy="44138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1340768"/>
            <a:ext cx="4962574" cy="3816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9736" y="417438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Management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299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5680" y="399797"/>
            <a:ext cx="9289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MANAGEMENT</a:t>
            </a:r>
            <a:endParaRPr lang="en-US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5480" y="1628800"/>
            <a:ext cx="950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Device files(/dev)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IRQ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9916" y="4264901"/>
            <a:ext cx="252028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Devices</a:t>
            </a: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19536" y="4221088"/>
            <a:ext cx="2342627" cy="800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Character Devices</a:t>
            </a:r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91744" y="2831589"/>
            <a:ext cx="252028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 Files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927648" y="3861048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2"/>
          </p:cNvCxnSpPr>
          <p:nvPr/>
        </p:nvCxnSpPr>
        <p:spPr>
          <a:xfrm>
            <a:off x="5051884" y="3335645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27648" y="3861048"/>
            <a:ext cx="0" cy="36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28048" y="3861048"/>
            <a:ext cx="0" cy="36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4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735960" y="4157668"/>
            <a:ext cx="6048053" cy="10795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Fundamentals Of </a:t>
            </a:r>
          </a:p>
          <a:p>
            <a:pPr algn="ctr"/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	      Hardware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0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3792" y="93984"/>
            <a:ext cx="907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Management</a:t>
            </a:r>
            <a:endParaRPr lang="en-US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455234"/>
            <a:ext cx="3402515" cy="1901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048091"/>
            <a:ext cx="4703563" cy="24067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9536" y="335699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Virtual memory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60196" y="352685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Memory swapping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7995" y="4138047"/>
            <a:ext cx="3222221" cy="535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Management Algorithms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719736" y="5157192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BUDDY Algorithm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36160" y="5157192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LRU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817995" y="5013176"/>
            <a:ext cx="3078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2"/>
          </p:cNvCxnSpPr>
          <p:nvPr/>
        </p:nvCxnSpPr>
        <p:spPr>
          <a:xfrm flipH="1">
            <a:off x="6429105" y="4673461"/>
            <a:ext cx="1" cy="339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17995" y="5013176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96200" y="5013176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42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NETWORK FUNDAMENTALS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3464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NETWORK 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551384" y="170080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network</a:t>
            </a:r>
            <a:r>
              <a:rPr lang="en-US" dirty="0"/>
              <a:t> is a collection of computers, servers, mainframes, network devices, peripherals, or other devices connected to one another to allow the sharing of data.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3332078"/>
            <a:ext cx="364715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Characteristics of Network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Fault Tolerance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Scalability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Quality of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Security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73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420499"/>
            <a:ext cx="10944596" cy="865054"/>
          </a:xfrm>
        </p:spPr>
        <p:txBody>
          <a:bodyPr/>
          <a:lstStyle/>
          <a:p>
            <a:pPr algn="ctr"/>
            <a:r>
              <a:rPr lang="en-US" b="1" dirty="0" smtClean="0"/>
              <a:t>NETWORK ARCHITECTURE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59832" y="2773255"/>
            <a:ext cx="8137525" cy="34575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59832" y="143231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Network Architecture provides the detail overview of a network. It is used to classify all the network layers step-by-step in logical form by describing each step in detail.</a:t>
            </a:r>
          </a:p>
        </p:txBody>
      </p:sp>
    </p:spTree>
    <p:extLst>
      <p:ext uri="{BB962C8B-B14F-4D97-AF65-F5344CB8AC3E}">
        <p14:creationId xmlns:p14="http://schemas.microsoft.com/office/powerpoint/2010/main" val="595833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2492896"/>
            <a:ext cx="4688230" cy="37981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16080" y="12466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COMMUNICATION TYPES: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84" y="1431360"/>
            <a:ext cx="1987772" cy="122413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48398" y="654543"/>
            <a:ext cx="2262158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 Devices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31" y="1275507"/>
            <a:ext cx="2951417" cy="15358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4" y="3435066"/>
            <a:ext cx="2467099" cy="28559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86" y="3423910"/>
            <a:ext cx="3384376" cy="28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3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19100"/>
            <a:ext cx="11083925" cy="858838"/>
          </a:xfrm>
        </p:spPr>
        <p:txBody>
          <a:bodyPr/>
          <a:lstStyle/>
          <a:p>
            <a:pPr algn="ctr"/>
            <a:r>
              <a:rPr lang="en-US" b="1" dirty="0" smtClean="0"/>
              <a:t>NETWORK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52513"/>
            <a:ext cx="11520488" cy="4711700"/>
          </a:xfrm>
        </p:spPr>
        <p:txBody>
          <a:bodyPr/>
          <a:lstStyle/>
          <a:p>
            <a:r>
              <a:rPr lang="en-US" b="1" dirty="0" smtClean="0"/>
              <a:t>                                                                                  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63352" y="12779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network</a:t>
            </a:r>
            <a:r>
              <a:rPr lang="en-US" dirty="0"/>
              <a:t> is a collection of computers, servers, mainframes, network devices, peripherals, or other devices connected to one another to allow the sharing of data.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613204"/>
            <a:ext cx="4104456" cy="3714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59352" y="2613204"/>
            <a:ext cx="6096000" cy="35803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Types of Network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 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WLAN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02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19100"/>
            <a:ext cx="11083925" cy="858838"/>
          </a:xfrm>
        </p:spPr>
        <p:txBody>
          <a:bodyPr/>
          <a:lstStyle/>
          <a:p>
            <a:pPr algn="ctr"/>
            <a:r>
              <a:rPr lang="en-US" b="1" dirty="0" smtClean="0"/>
              <a:t>NETWORK TOPOLIGES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959975" y="1277938"/>
            <a:ext cx="2232025" cy="186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256581"/>
            <a:ext cx="2228850" cy="1884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1267284"/>
            <a:ext cx="2215583" cy="1884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3789039"/>
            <a:ext cx="2231782" cy="225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816" y="3789039"/>
            <a:ext cx="2289051" cy="2257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1320" y="4000504"/>
            <a:ext cx="3028950" cy="20459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56700" y="3611808"/>
            <a:ext cx="151124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 Topology</a:t>
            </a:r>
            <a:endParaRPr lang="en-US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7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341438"/>
            <a:ext cx="5545138" cy="439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1340768"/>
            <a:ext cx="5375920" cy="43204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47528" y="476672"/>
            <a:ext cx="1883849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OSI MODEL</a:t>
            </a:r>
            <a:endParaRPr lang="en-US" sz="28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28248" y="548680"/>
            <a:ext cx="2353208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TCP/IP MODEL</a:t>
            </a:r>
            <a:endParaRPr lang="en-US" sz="28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16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19100"/>
            <a:ext cx="11083925" cy="858838"/>
          </a:xfrm>
        </p:spPr>
        <p:txBody>
          <a:bodyPr/>
          <a:lstStyle/>
          <a:p>
            <a:pPr algn="ctr"/>
            <a:r>
              <a:rPr lang="en-US" b="1" dirty="0" smtClean="0"/>
              <a:t>IP ADDRESS CLASSES 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856288" y="1277938"/>
            <a:ext cx="6335712" cy="2511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0258" y="1450307"/>
            <a:ext cx="48245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IP address</a:t>
            </a:r>
            <a:r>
              <a:rPr lang="en-US" dirty="0"/>
              <a:t>, short for Internet Protocol address, is an identifying number for a piece of network hardware. Having an IP address allows a device to communicate with other devices over an IP-based network like the internet.</a:t>
            </a:r>
          </a:p>
        </p:txBody>
      </p:sp>
      <p:sp>
        <p:nvSpPr>
          <p:cNvPr id="9" name="Rectangle 8"/>
          <p:cNvSpPr/>
          <p:nvPr/>
        </p:nvSpPr>
        <p:spPr>
          <a:xfrm>
            <a:off x="695400" y="443711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Sub netting</a:t>
            </a:r>
            <a:r>
              <a:rPr lang="en-US" dirty="0"/>
              <a:t>: Sub netting allows you to create multiple logical networks that exist within a single Class A, B, or C network. If you do not subnet, you are only able to use one network from your Class A, B, or C network, which is unrealistic.</a:t>
            </a:r>
          </a:p>
        </p:txBody>
      </p:sp>
    </p:spTree>
    <p:extLst>
      <p:ext uri="{BB962C8B-B14F-4D97-AF65-F5344CB8AC3E}">
        <p14:creationId xmlns:p14="http://schemas.microsoft.com/office/powerpoint/2010/main" val="992448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84032" y="4301981"/>
            <a:ext cx="3600400" cy="10795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Network Services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021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19100"/>
            <a:ext cx="11083925" cy="858838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0738" y="1412875"/>
            <a:ext cx="11371262" cy="4351338"/>
          </a:xfrm>
        </p:spPr>
        <p:txBody>
          <a:bodyPr/>
          <a:lstStyle/>
          <a:p>
            <a:r>
              <a:rPr lang="en-US" dirty="0" smtClean="0"/>
              <a:t>Computer is an electronic device which is used to perform analytical and logical operations, by taking the input and processing it and giving the output.</a:t>
            </a:r>
          </a:p>
          <a:p>
            <a:endParaRPr lang="en-US" dirty="0"/>
          </a:p>
          <a:p>
            <a:r>
              <a:rPr lang="en-US" b="1" dirty="0" smtClean="0"/>
              <a:t>HARDWARE</a:t>
            </a:r>
            <a:r>
              <a:rPr lang="en-US" dirty="0" smtClean="0"/>
              <a:t>:</a:t>
            </a:r>
          </a:p>
          <a:p>
            <a:r>
              <a:rPr lang="en-US" dirty="0"/>
              <a:t>Computer hardware is the collection </a:t>
            </a:r>
            <a:r>
              <a:rPr lang="en-US" dirty="0" smtClean="0"/>
              <a:t>of</a:t>
            </a:r>
          </a:p>
          <a:p>
            <a:r>
              <a:rPr lang="en-US" dirty="0" smtClean="0"/>
              <a:t>physical </a:t>
            </a:r>
            <a:r>
              <a:rPr lang="en-US" dirty="0"/>
              <a:t>parts of a computer system</a:t>
            </a:r>
            <a:r>
              <a:rPr lang="en-US" dirty="0" smtClean="0"/>
              <a:t>.</a:t>
            </a:r>
          </a:p>
          <a:p>
            <a:r>
              <a:rPr lang="en-US" dirty="0"/>
              <a:t>EX</a:t>
            </a:r>
            <a:r>
              <a:rPr lang="en-US" dirty="0" smtClean="0"/>
              <a:t>: monitor</a:t>
            </a:r>
            <a:r>
              <a:rPr lang="en-US" dirty="0"/>
              <a:t>, keyboard, and </a:t>
            </a:r>
            <a:r>
              <a:rPr lang="en-US" dirty="0" smtClean="0"/>
              <a:t>mouse</a:t>
            </a:r>
          </a:p>
          <a:p>
            <a:endParaRPr lang="en-US" dirty="0"/>
          </a:p>
          <a:p>
            <a:r>
              <a:rPr lang="en-US" b="1" dirty="0" smtClean="0"/>
              <a:t>SOFTWARE:</a:t>
            </a:r>
          </a:p>
          <a:p>
            <a:r>
              <a:rPr lang="en-US" dirty="0"/>
              <a:t>Software is a term for a set of instructions, </a:t>
            </a:r>
            <a:endParaRPr lang="en-US" dirty="0" smtClean="0"/>
          </a:p>
          <a:p>
            <a:r>
              <a:rPr lang="en-US" dirty="0" smtClean="0"/>
              <a:t>which </a:t>
            </a:r>
            <a:r>
              <a:rPr lang="en-US" dirty="0"/>
              <a:t>makes a computer to perform a task.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2037005"/>
            <a:ext cx="6053608" cy="38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14350"/>
            <a:ext cx="11155363" cy="611188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        DHCP(Dynamic Host Configuration Protocol)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049718"/>
            <a:ext cx="6480175" cy="4348163"/>
          </a:xfrm>
        </p:spPr>
      </p:pic>
      <p:sp>
        <p:nvSpPr>
          <p:cNvPr id="5" name="TextBox 4"/>
          <p:cNvSpPr txBox="1"/>
          <p:nvPr/>
        </p:nvSpPr>
        <p:spPr>
          <a:xfrm>
            <a:off x="479376" y="1396877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used for automatic configuration of client network services.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6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19100"/>
            <a:ext cx="11083925" cy="633413"/>
          </a:xfrm>
        </p:spPr>
        <p:txBody>
          <a:bodyPr/>
          <a:lstStyle/>
          <a:p>
            <a:r>
              <a:rPr lang="en-US" b="1" dirty="0" smtClean="0"/>
              <a:t>                         </a:t>
            </a:r>
            <a:r>
              <a:rPr lang="en-US" sz="2800" b="1" dirty="0" smtClean="0"/>
              <a:t>DNS(Domain Name </a:t>
            </a:r>
            <a:r>
              <a:rPr lang="en-US" sz="2800" b="1" dirty="0"/>
              <a:t>S</a:t>
            </a:r>
            <a:r>
              <a:rPr lang="en-US" sz="2800" b="1" dirty="0" smtClean="0"/>
              <a:t>erver)</a:t>
            </a:r>
            <a:endParaRPr lang="en-US" sz="2800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88" y="1454150"/>
            <a:ext cx="5688012" cy="4879975"/>
          </a:xfrm>
        </p:spPr>
      </p:pic>
      <p:sp>
        <p:nvSpPr>
          <p:cNvPr id="5" name="TextBox 4"/>
          <p:cNvSpPr txBox="1"/>
          <p:nvPr/>
        </p:nvSpPr>
        <p:spPr>
          <a:xfrm>
            <a:off x="623392" y="1412776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translates internet domain and host names to IP addresses.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7408" y="26369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1.DNS Records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7408" y="326995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2.DNS Client side Caching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7408" y="378904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3.DNS 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9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11083925" cy="719137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                                   Directory Services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838200"/>
            <a:ext cx="11376025" cy="7191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a database that contain information about all objects on the network.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1507929"/>
            <a:ext cx="7488212" cy="4708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7408" y="13407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LDAP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9376" y="227687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1.Information Model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3392" y="299695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2.Naming Model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392" y="378904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3.Functional Model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392" y="472514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4.Security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8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19100"/>
            <a:ext cx="11083925" cy="858838"/>
          </a:xfrm>
        </p:spPr>
        <p:txBody>
          <a:bodyPr/>
          <a:lstStyle/>
          <a:p>
            <a:r>
              <a:rPr lang="en-US" dirty="0" smtClean="0"/>
              <a:t>                                    </a:t>
            </a:r>
            <a:r>
              <a:rPr lang="en-US" b="1" dirty="0" smtClean="0"/>
              <a:t>Mail Services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980728"/>
            <a:ext cx="8928100" cy="5399088"/>
          </a:xfrm>
        </p:spPr>
      </p:pic>
    </p:spTree>
    <p:extLst>
      <p:ext uri="{BB962C8B-B14F-4D97-AF65-F5344CB8AC3E}">
        <p14:creationId xmlns:p14="http://schemas.microsoft.com/office/powerpoint/2010/main" val="694476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19100"/>
            <a:ext cx="11083925" cy="858838"/>
          </a:xfrm>
        </p:spPr>
        <p:txBody>
          <a:bodyPr/>
          <a:lstStyle/>
          <a:p>
            <a:r>
              <a:rPr lang="en-US" dirty="0" smtClean="0"/>
              <a:t>                                       </a:t>
            </a:r>
            <a:r>
              <a:rPr lang="en-US" b="1" dirty="0" smtClean="0"/>
              <a:t>Proxy Service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0738" y="981075"/>
            <a:ext cx="11371262" cy="4318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Performs actions between client(user) and Server(Internet).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40265"/>
            <a:ext cx="4536504" cy="3398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1840265"/>
            <a:ext cx="6624115" cy="38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71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19100"/>
            <a:ext cx="11083925" cy="561975"/>
          </a:xfrm>
        </p:spPr>
        <p:txBody>
          <a:bodyPr/>
          <a:lstStyle/>
          <a:p>
            <a:r>
              <a:rPr lang="en-US" b="1" dirty="0" smtClean="0"/>
              <a:t>                                      Web Service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196752"/>
            <a:ext cx="9217025" cy="5184775"/>
          </a:xfrm>
        </p:spPr>
      </p:pic>
    </p:spTree>
    <p:extLst>
      <p:ext uri="{BB962C8B-B14F-4D97-AF65-F5344CB8AC3E}">
        <p14:creationId xmlns:p14="http://schemas.microsoft.com/office/powerpoint/2010/main" val="805200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71864" y="4077072"/>
            <a:ext cx="5399981" cy="10795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Fundamentals Of </a:t>
            </a:r>
          </a:p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9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19100"/>
            <a:ext cx="11083925" cy="858838"/>
          </a:xfrm>
        </p:spPr>
        <p:txBody>
          <a:bodyPr/>
          <a:lstStyle/>
          <a:p>
            <a:r>
              <a:rPr lang="en-US" b="1" dirty="0" smtClean="0"/>
              <a:t>HISTORY OF DATABASE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543550" y="812800"/>
            <a:ext cx="6648450" cy="32321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3068" y="1412776"/>
            <a:ext cx="64503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database is a collection of information that is 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organized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 that it can be easily accessed, 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managed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 updated.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8" y="2852936"/>
            <a:ext cx="453650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17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07368" y="2132856"/>
            <a:ext cx="4768850" cy="37433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5400" y="980728"/>
            <a:ext cx="3703321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of Database</a:t>
            </a:r>
            <a:endParaRPr lang="en-US" sz="24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420462"/>
              </p:ext>
            </p:extLst>
          </p:nvPr>
        </p:nvGraphicFramePr>
        <p:xfrm>
          <a:off x="6375053" y="980728"/>
          <a:ext cx="3919984" cy="1632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84"/>
              </a:tblGrid>
              <a:tr h="408045">
                <a:tc>
                  <a:txBody>
                    <a:bodyPr/>
                    <a:lstStyle/>
                    <a:p>
                      <a:r>
                        <a:rPr lang="en-US" dirty="0" smtClean="0"/>
                        <a:t>DATA ANOMALIES </a:t>
                      </a:r>
                      <a:endParaRPr lang="en-US" dirty="0"/>
                    </a:p>
                  </a:txBody>
                  <a:tcPr/>
                </a:tc>
              </a:tr>
              <a:tr h="408045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</a:p>
                  </a:txBody>
                  <a:tcPr/>
                </a:tc>
              </a:tr>
              <a:tr h="408045">
                <a:tc>
                  <a:txBody>
                    <a:bodyPr/>
                    <a:lstStyle/>
                    <a:p>
                      <a:r>
                        <a:rPr lang="en-US" dirty="0" smtClean="0"/>
                        <a:t>Update</a:t>
                      </a:r>
                      <a:endParaRPr lang="en-US" dirty="0"/>
                    </a:p>
                  </a:txBody>
                  <a:tcPr/>
                </a:tc>
              </a:tr>
              <a:tr h="408045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67457"/>
              </p:ext>
            </p:extLst>
          </p:nvPr>
        </p:nvGraphicFramePr>
        <p:xfrm>
          <a:off x="6447061" y="3501008"/>
          <a:ext cx="38479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9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Keys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Super key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Candidate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Alternate Key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Composite Key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7835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1083925" cy="62071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EF Codd Rules: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0738" y="765175"/>
            <a:ext cx="11371262" cy="60928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Rule</a:t>
            </a:r>
          </a:p>
          <a:p>
            <a:r>
              <a:rPr lang="en-US" dirty="0" smtClean="0"/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1: Rule of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6: Rule of Updating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Integrity Rule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3: Rule of Systematic Null Value Support</a:t>
            </a:r>
            <a:endParaRPr lang="en-US" sz="2000" i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10: Rule of Integrity Independence</a:t>
            </a:r>
            <a:endParaRPr lang="en-US" sz="2000" i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Manipulation Rule</a:t>
            </a: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2: Rule of Guaranteed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Access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4: Rule of Active and online relational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Catalog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5: Rule of Comprehensive Data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Sub-language</a:t>
            </a:r>
            <a:endParaRPr lang="en-US" sz="2000" i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Independence Rule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8: Rule of Physical Data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Independence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9: Rule of Logical Data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Independence</a:t>
            </a:r>
            <a:endParaRPr lang="en-US" sz="2000" i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11: Rule of Distribution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Independence</a:t>
            </a:r>
            <a:endParaRPr lang="en-US" sz="2000" i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Foundational Rule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12: Rule of Non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Subversion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0: Foundation rule</a:t>
            </a:r>
            <a:endParaRPr lang="en-US" sz="2000" i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56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0611" y="425411"/>
            <a:ext cx="11520488" cy="579120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DEVICES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n-US" dirty="0"/>
              <a:t>An input device is a hardware or peripheral device used to send data to a computer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KEYBOARD</a:t>
            </a:r>
            <a:r>
              <a:rPr lang="en-US" dirty="0" smtClean="0"/>
              <a:t>:   </a:t>
            </a:r>
          </a:p>
          <a:p>
            <a:endParaRPr lang="en-US" dirty="0"/>
          </a:p>
          <a:p>
            <a:r>
              <a:rPr lang="en-US" dirty="0" smtClean="0"/>
              <a:t>  </a:t>
            </a:r>
            <a:r>
              <a:rPr lang="en-US" b="1" dirty="0" smtClean="0"/>
              <a:t>Mechanical Keyboard       Membrane Keyboard   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67" y="2671529"/>
            <a:ext cx="2938251" cy="2203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11" y="2690383"/>
            <a:ext cx="2913112" cy="21848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518" y="2978111"/>
            <a:ext cx="5400675" cy="3238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32104" y="1988840"/>
            <a:ext cx="126188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55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11083925" cy="56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47713" y="908050"/>
            <a:ext cx="11444287" cy="63373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Normalization is a method for organizing data elements in a data base into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  <a:p>
            <a:r>
              <a:rPr lang="en-US" b="1" dirty="0" smtClean="0"/>
              <a:t>1 </a:t>
            </a:r>
            <a:r>
              <a:rPr lang="en-US" b="1" dirty="0"/>
              <a:t>NF</a:t>
            </a:r>
            <a:endParaRPr lang="en-US" dirty="0"/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069700"/>
              </p:ext>
            </p:extLst>
          </p:nvPr>
        </p:nvGraphicFramePr>
        <p:xfrm>
          <a:off x="451661" y="1628800"/>
          <a:ext cx="8127999" cy="1482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154816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Employee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Employee Name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Department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Amit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OBIEE,ETL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Divya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COGNOS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Rama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Administrator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515566"/>
              </p:ext>
            </p:extLst>
          </p:nvPr>
        </p:nvGraphicFramePr>
        <p:xfrm>
          <a:off x="451660" y="326869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Employee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Employee Name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Amit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Divya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Rama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241688"/>
              </p:ext>
            </p:extLst>
          </p:nvPr>
        </p:nvGraphicFramePr>
        <p:xfrm>
          <a:off x="426845" y="4897357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Employee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Department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OBIEE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ETL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COGNOS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Administrator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6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333375"/>
            <a:ext cx="11449050" cy="5430838"/>
          </a:xfrm>
        </p:spPr>
        <p:txBody>
          <a:bodyPr/>
          <a:lstStyle/>
          <a:p>
            <a:r>
              <a:rPr lang="en-US" b="1" dirty="0" smtClean="0"/>
              <a:t>2 NF</a:t>
            </a:r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194662"/>
              </p:ext>
            </p:extLst>
          </p:nvPr>
        </p:nvGraphicFramePr>
        <p:xfrm>
          <a:off x="335361" y="76470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Employee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Department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Employee Name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Department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101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Amit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OBIEE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102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Divya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COGNOS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101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Rama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OBIEE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151791"/>
              </p:ext>
            </p:extLst>
          </p:nvPr>
        </p:nvGraphicFramePr>
        <p:xfrm>
          <a:off x="335362" y="2492175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Employee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Department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Employee Name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101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Amit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102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Divya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101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Rama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950042"/>
              </p:ext>
            </p:extLst>
          </p:nvPr>
        </p:nvGraphicFramePr>
        <p:xfrm>
          <a:off x="335361" y="4491006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Department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Department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101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OBIEE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102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COGNOS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545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137349"/>
              </p:ext>
            </p:extLst>
          </p:nvPr>
        </p:nvGraphicFramePr>
        <p:xfrm>
          <a:off x="263352" y="1124744"/>
          <a:ext cx="115919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981"/>
                <a:gridCol w="2897981"/>
                <a:gridCol w="2897981"/>
                <a:gridCol w="2897981"/>
              </a:tblGrid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Employee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Salary Slip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Employee Name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Salary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Amit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50000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Divya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40000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Rama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57000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510838"/>
              </p:ext>
            </p:extLst>
          </p:nvPr>
        </p:nvGraphicFramePr>
        <p:xfrm>
          <a:off x="263352" y="292494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Employee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Salary Slip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Employee Name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Amit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Divya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Rama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441948"/>
              </p:ext>
            </p:extLst>
          </p:nvPr>
        </p:nvGraphicFramePr>
        <p:xfrm>
          <a:off x="263352" y="4725144"/>
          <a:ext cx="8128000" cy="148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253794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Salary Slip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Salary</a:t>
                      </a:r>
                    </a:p>
                  </a:txBody>
                  <a:tcPr marL="95250" marR="95250" marT="47625" marB="47625" anchor="ctr"/>
                </a:tc>
              </a:tr>
              <a:tr h="253794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50000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40000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57000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65297" y="419208"/>
            <a:ext cx="971741" cy="405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NF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902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APPLICATIONS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823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19100"/>
            <a:ext cx="11083925" cy="858838"/>
          </a:xfrm>
        </p:spPr>
        <p:txBody>
          <a:bodyPr/>
          <a:lstStyle/>
          <a:p>
            <a:r>
              <a:rPr lang="en-US" b="1" dirty="0" smtClean="0"/>
              <a:t>APPLICATION PROGRAMMING INTERFACE(API)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0738" y="1412875"/>
            <a:ext cx="11371262" cy="4351338"/>
          </a:xfrm>
        </p:spPr>
        <p:txBody>
          <a:bodyPr/>
          <a:lstStyle/>
          <a:p>
            <a:r>
              <a:rPr lang="en-US" dirty="0"/>
              <a:t>An application program interface (API) is code that allows two software programs to communicate with each other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TYPES OF APPLICATION: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7" y="3212976"/>
            <a:ext cx="9067309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51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908050"/>
            <a:ext cx="11376025" cy="5432425"/>
          </a:xfrm>
        </p:spPr>
        <p:txBody>
          <a:bodyPr/>
          <a:lstStyle/>
          <a:p>
            <a:r>
              <a:rPr lang="en-US" b="1" dirty="0" smtClean="0"/>
              <a:t>APPLICATION SECURITY: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14" y="2636912"/>
            <a:ext cx="5664262" cy="39799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1696" y="1589433"/>
            <a:ext cx="5136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Application security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the use of software, hardware, and procedural methods to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protect 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applications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from external threats.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80176" y="724054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TIER ARCHITECTURE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497" y="2105754"/>
            <a:ext cx="5784303" cy="44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83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476250"/>
            <a:ext cx="11520488" cy="5935663"/>
          </a:xfrm>
        </p:spPr>
        <p:txBody>
          <a:bodyPr/>
          <a:lstStyle/>
          <a:p>
            <a:r>
              <a:rPr lang="en-US" b="1" dirty="0" smtClean="0"/>
              <a:t>APPLICATION ARCHITECTURE TYPES: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Thick Client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 Client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Rich Internet Application 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564904"/>
            <a:ext cx="5236840" cy="3584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564904"/>
            <a:ext cx="424847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553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</a:p>
          <a:p>
            <a:pPr>
              <a:lnSpc>
                <a:spcPct val="100000"/>
              </a:lnSpc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213735" y="986909"/>
            <a:ext cx="1302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287106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1584" y="404664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smtClean="0">
                <a:solidFill>
                  <a:schemeClr val="tx2"/>
                </a:solidFill>
              </a:rPr>
              <a:t>STORAGE AND TYPES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7448" y="1340768"/>
            <a:ext cx="10297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-sans"/>
              </a:rPr>
              <a:t>Storage is a process through which digital data is saved within a data storage device by means of computing technology.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71464" y="2564904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Types </a:t>
            </a:r>
            <a:r>
              <a:rPr lang="en-US" dirty="0" smtClean="0"/>
              <a:t>of Storage 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3068960"/>
            <a:ext cx="4907235" cy="29645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904312" y="3573016"/>
            <a:ext cx="266429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Logical </a:t>
            </a:r>
            <a:r>
              <a:rPr lang="en-US" sz="1600" dirty="0">
                <a:solidFill>
                  <a:srgbClr val="000000"/>
                </a:solidFill>
              </a:rPr>
              <a:t>Unit </a:t>
            </a:r>
            <a:r>
              <a:rPr lang="en-US" sz="1600" dirty="0" smtClean="0">
                <a:solidFill>
                  <a:srgbClr val="000000"/>
                </a:solidFill>
              </a:rPr>
              <a:t>Number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Zoning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iSCSI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49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332656"/>
            <a:ext cx="864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RAID (Redundant Array Of Independent Disks)</a:t>
            </a:r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3933056"/>
            <a:ext cx="4536504" cy="25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268760"/>
            <a:ext cx="4392488" cy="2088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340768"/>
            <a:ext cx="388843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63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392" y="620688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OUTPUT DEVICES</a:t>
            </a:r>
            <a:r>
              <a:rPr lang="en-US" dirty="0" smtClean="0">
                <a:solidFill>
                  <a:schemeClr val="tx2"/>
                </a:solidFill>
              </a:rPr>
              <a:t>: </a:t>
            </a:r>
            <a:r>
              <a:rPr lang="en-US" dirty="0" smtClean="0"/>
              <a:t>An </a:t>
            </a:r>
            <a:r>
              <a:rPr lang="en-US" dirty="0"/>
              <a:t>output device is a part of the computer that receives the processing from the computer and presents or displays it.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636912"/>
            <a:ext cx="4514850" cy="33123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4898" y="2104200"/>
            <a:ext cx="1800493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CRT Monitor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1368433"/>
            <a:ext cx="3180952" cy="2219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86788" y="897687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Dot matrix printer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4077072"/>
            <a:ext cx="4466431" cy="21313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42178" y="3494547"/>
            <a:ext cx="1813317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Inkjet printer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81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23392" y="400099"/>
            <a:ext cx="11083925" cy="85883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SWITCHED MODE POWER SUPPLY(SMPS)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392144" y="4563287"/>
            <a:ext cx="3836988" cy="229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818" y="1979613"/>
            <a:ext cx="4016182" cy="2466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842" y="1517948"/>
            <a:ext cx="72183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switched-mode power supply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electronic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 that incorporates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switching regulator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convert electrical power efficiently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Rectification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Regulation 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2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9376" y="476672"/>
            <a:ext cx="11083925" cy="8588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MOTHERBOARD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printed circuit board containing the principal components of a computer or other device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700808"/>
            <a:ext cx="7776864" cy="43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9376" y="620688"/>
            <a:ext cx="11083925" cy="85883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MEMORY AND IT’S TYPES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emory 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refers to the computer hardware devices used to store information for immediate use in a computer</a:t>
            </a:r>
            <a:endParaRPr lang="en-US" sz="27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276872"/>
            <a:ext cx="640871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2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23618</TotalTime>
  <Words>1056</Words>
  <Application>Microsoft Office PowerPoint</Application>
  <PresentationFormat>Widescreen</PresentationFormat>
  <Paragraphs>357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Arial</vt:lpstr>
      <vt:lpstr>Arial</vt:lpstr>
      <vt:lpstr>Calibri</vt:lpstr>
      <vt:lpstr>inherit</vt:lpstr>
      <vt:lpstr>Open-sans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PowerPoint Presentation</vt:lpstr>
      <vt:lpstr>INDEX</vt:lpstr>
      <vt:lpstr>PowerPoint Presentation</vt:lpstr>
      <vt:lpstr>COMPUTER</vt:lpstr>
      <vt:lpstr>PowerPoint Presentation</vt:lpstr>
      <vt:lpstr>PowerPoint Presentation</vt:lpstr>
      <vt:lpstr>SWITCHED MODE POWER SUPPLY(SMPS)</vt:lpstr>
      <vt:lpstr>MOTHERBOARD  A printed circuit board containing the principal components of a computer or other device </vt:lpstr>
      <vt:lpstr>MEMORY AND IT’S TYPES  Memory refers to the computer hardware devices used to store information for immediate use in a computer</vt:lpstr>
      <vt:lpstr>HARDDISK  A rigid non removable magnetic disk with a large data storage capacity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Booting process </vt:lpstr>
      <vt:lpstr>PowerPoint Presentation</vt:lpstr>
      <vt:lpstr>RUN LEVELS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</vt:lpstr>
      <vt:lpstr>NETWORK ARCHITECTURE </vt:lpstr>
      <vt:lpstr>PowerPoint Presentation</vt:lpstr>
      <vt:lpstr>NETWORK</vt:lpstr>
      <vt:lpstr>NETWORK TOPOLIGES</vt:lpstr>
      <vt:lpstr>PowerPoint Presentation</vt:lpstr>
      <vt:lpstr>IP ADDRESS CLASSES </vt:lpstr>
      <vt:lpstr>PowerPoint Presentation</vt:lpstr>
      <vt:lpstr>        DHCP(Dynamic Host Configuration Protocol)</vt:lpstr>
      <vt:lpstr>                         DNS(Domain Name Server)</vt:lpstr>
      <vt:lpstr>                                   Directory Services</vt:lpstr>
      <vt:lpstr>                                    Mail Services</vt:lpstr>
      <vt:lpstr>                                       Proxy Service</vt:lpstr>
      <vt:lpstr>                                      Web Service</vt:lpstr>
      <vt:lpstr>PowerPoint Presentation</vt:lpstr>
      <vt:lpstr>HISTORY OF DATABASE</vt:lpstr>
      <vt:lpstr>PowerPoint Presentation</vt:lpstr>
      <vt:lpstr>EF Codd Rules:</vt:lpstr>
      <vt:lpstr>Normalization</vt:lpstr>
      <vt:lpstr>PowerPoint Presentation</vt:lpstr>
      <vt:lpstr>PowerPoint Presentation</vt:lpstr>
      <vt:lpstr>PowerPoint Presentation</vt:lpstr>
      <vt:lpstr>APPLICATION PROGRAMMING INTERFACE(API)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Dileep, Bandi</cp:lastModifiedBy>
  <cp:revision>306</cp:revision>
  <dcterms:created xsi:type="dcterms:W3CDTF">2017-10-18T07:07:16Z</dcterms:created>
  <dcterms:modified xsi:type="dcterms:W3CDTF">2018-04-09T12:36:12Z</dcterms:modified>
</cp:coreProperties>
</file>